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9"/>
  </p:notesMasterIdLst>
  <p:handoutMasterIdLst>
    <p:handoutMasterId r:id="rId10"/>
  </p:handoutMasterIdLst>
  <p:sldIdLst>
    <p:sldId id="256" r:id="rId2"/>
    <p:sldId id="257" r:id="rId3"/>
    <p:sldId id="258" r:id="rId4"/>
    <p:sldId id="259" r:id="rId5"/>
    <p:sldId id="260" r:id="rId6"/>
    <p:sldId id="261" r:id="rId7"/>
    <p:sldId id="262" r:id="rId8"/>
  </p:sldIdLst>
  <p:sldSz cx="12192000" cy="6858000"/>
  <p:notesSz cx="6858000" cy="9144000"/>
  <p:embeddedFontLst>
    <p:embeddedFont>
      <p:font typeface="Century Gothic" panose="020B0502020202020204" pitchFamily="34" charset="0"/>
      <p:regular r:id="rId11"/>
      <p:bold r:id="rId12"/>
      <p:italic r:id="rId13"/>
      <p:boldItalic r:id="rId14"/>
    </p:embeddedFon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iwsrv5z5jtJ43YtDWACBFiNqSWu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handoutMaster" Target="handoutMasters/handout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2C6116-F182-4424-B7AD-42257720B58B}" type="datetimeFigureOut">
              <a:rPr lang="en-US" smtClean="0"/>
              <a:t>4/4/2023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56644F-B57A-4A67-A6CF-A58404CAC6AA}" type="slidenum">
              <a:rPr lang="en-US" smtClean="0"/>
              <a:t>‹#›</a:t>
            </a:fld>
            <a:endParaRPr lang="en-US"/>
          </a:p>
        </p:txBody>
      </p:sp>
    </p:spTree>
    <p:extLst>
      <p:ext uri="{BB962C8B-B14F-4D97-AF65-F5344CB8AC3E}">
        <p14:creationId xmlns:p14="http://schemas.microsoft.com/office/powerpoint/2010/main" val="36138536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585123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994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5613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92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2622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3167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5005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26925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74224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31410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88400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66856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4113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14032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63505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33687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54491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3178758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7200"/>
              <a:buFont typeface="Century Gothic"/>
              <a:buNone/>
            </a:pPr>
            <a:r>
              <a:rPr lang="en-US" dirty="0"/>
              <a:t>History and Generation of Computers</a:t>
            </a:r>
            <a:endParaRPr dirty="0"/>
          </a:p>
        </p:txBody>
      </p:sp>
      <p:sp>
        <p:nvSpPr>
          <p:cNvPr id="148" name="Google Shape;148;p1"/>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en-US"/>
              <a:t>BSC.CSIT, FIRST SEMESTER</a:t>
            </a:r>
            <a:endParaRPr/>
          </a:p>
        </p:txBody>
      </p:sp>
      <p:pic>
        <p:nvPicPr>
          <p:cNvPr id="4" name="'Baaton_Ko_Teri'_FULL_VIDEO_Song___Arijit_Singh___Abhishek_Bachchan,_Asin___">
            <a:hlinkClick r:id="" action="ppaction://media"/>
          </p:cNvPr>
          <p:cNvPicPr>
            <a:picLocks noChangeAspect="1"/>
          </p:cNvPicPr>
          <p:nvPr>
            <a:audioFile r:link="rId2"/>
            <p:extLst>
              <p:ext uri="{DAA4B4D4-6D71-4841-9C94-3DE7FCFB9230}">
                <p14:media xmlns:p14="http://schemas.microsoft.com/office/powerpoint/2010/main" r:embed="rId1">
                  <p14:fade out="5000"/>
                </p14:media>
              </p:ext>
            </p:extLst>
          </p:nvPr>
        </p:nvPicPr>
        <p:blipFill>
          <a:blip r:embed="rId5"/>
          <a:stretch>
            <a:fillRect/>
          </a:stretch>
        </p:blipFill>
        <p:spPr>
          <a:xfrm>
            <a:off x="5791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
          <p:cNvSpPr txBox="1">
            <a:spLocks noGrp="1"/>
          </p:cNvSpPr>
          <p:nvPr>
            <p:ph type="title"/>
          </p:nvPr>
        </p:nvSpPr>
        <p:spPr>
          <a:xfrm>
            <a:off x="0" y="0"/>
            <a:ext cx="3932237" cy="78474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3600"/>
              <a:buFont typeface="Century Gothic"/>
              <a:buNone/>
            </a:pPr>
            <a:r>
              <a:rPr lang="en-US" dirty="0"/>
              <a:t>HISTORTY</a:t>
            </a:r>
            <a:endParaRPr dirty="0"/>
          </a:p>
        </p:txBody>
      </p:sp>
      <p:pic>
        <p:nvPicPr>
          <p:cNvPr id="154" name="Google Shape;154;p2"/>
          <p:cNvPicPr preferRelativeResize="0">
            <a:picLocks noGrp="1"/>
          </p:cNvPicPr>
          <p:nvPr>
            <p:ph idx="1"/>
          </p:nvPr>
        </p:nvPicPr>
        <p:blipFill rotWithShape="1">
          <a:blip r:embed="rId3">
            <a:alphaModFix/>
          </a:blip>
          <a:stretch/>
        </p:blipFill>
        <p:spPr>
          <a:xfrm>
            <a:off x="6702212" y="1209533"/>
            <a:ext cx="2974050" cy="2715903"/>
          </a:xfrm>
          <a:prstGeom prst="roundRect">
            <a:avLst>
              <a:gd name="adj" fmla="val 1858"/>
            </a:avLst>
          </a:prstGeom>
          <a:noFill/>
          <a:ln>
            <a:noFill/>
          </a:ln>
          <a:effectLst>
            <a:outerShdw blurRad="50800" dist="50800" dir="5400000" algn="tl" rotWithShape="0">
              <a:srgbClr val="000000">
                <a:alpha val="42745"/>
              </a:srgbClr>
            </a:outerShdw>
          </a:effectLst>
        </p:spPr>
      </p:pic>
      <p:sp>
        <p:nvSpPr>
          <p:cNvPr id="155" name="Google Shape;155;p2"/>
          <p:cNvSpPr txBox="1">
            <a:spLocks noGrp="1"/>
          </p:cNvSpPr>
          <p:nvPr>
            <p:ph type="body" sz="half" idx="2"/>
          </p:nvPr>
        </p:nvSpPr>
        <p:spPr>
          <a:xfrm>
            <a:off x="0" y="992874"/>
            <a:ext cx="5950424" cy="58651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120"/>
              <a:buNone/>
            </a:pPr>
            <a:r>
              <a:rPr lang="en-US" sz="2000" dirty="0"/>
              <a:t>1.Abacus:</a:t>
            </a:r>
            <a:endParaRPr sz="2000" dirty="0"/>
          </a:p>
          <a:p>
            <a:pPr marL="0" lvl="0" indent="0" algn="l" rtl="0">
              <a:spcBef>
                <a:spcPts val="1000"/>
              </a:spcBef>
              <a:spcAft>
                <a:spcPts val="0"/>
              </a:spcAft>
              <a:buSzPts val="1120"/>
              <a:buNone/>
            </a:pPr>
            <a:r>
              <a:rPr lang="en-US" sz="2000" dirty="0"/>
              <a:t>The </a:t>
            </a:r>
            <a:r>
              <a:rPr lang="en-US" sz="2000" b="1" dirty="0"/>
              <a:t>abacus</a:t>
            </a:r>
            <a:r>
              <a:rPr lang="en-US" sz="2000" dirty="0"/>
              <a:t> is also called a </a:t>
            </a:r>
            <a:r>
              <a:rPr lang="en-US" sz="2000" b="1" dirty="0"/>
              <a:t>counting frame</a:t>
            </a:r>
            <a:r>
              <a:rPr lang="en-US" sz="2000" dirty="0"/>
              <a:t>, is a calculating tool which has been used since ancient times.</a:t>
            </a:r>
            <a:endParaRPr sz="2000" dirty="0"/>
          </a:p>
          <a:p>
            <a:pPr marL="0" lvl="0" indent="0" algn="l" rtl="0">
              <a:spcBef>
                <a:spcPts val="1000"/>
              </a:spcBef>
              <a:spcAft>
                <a:spcPts val="0"/>
              </a:spcAft>
              <a:buSzPts val="1120"/>
              <a:buNone/>
            </a:pPr>
            <a:r>
              <a:rPr lang="en-US" sz="2000" dirty="0"/>
              <a:t> It was used in the ancient near East, Europe, China, and Russia, millennia before the adoption of the Hindu-Arabic numeral system.</a:t>
            </a:r>
            <a:endParaRPr sz="2000" dirty="0"/>
          </a:p>
          <a:p>
            <a:pPr marL="0" lvl="0" indent="0" algn="l" rtl="0">
              <a:spcBef>
                <a:spcPts val="1000"/>
              </a:spcBef>
              <a:spcAft>
                <a:spcPts val="0"/>
              </a:spcAft>
              <a:buSzPts val="1120"/>
              <a:buNone/>
            </a:pPr>
            <a:r>
              <a:rPr lang="en-US" sz="2000" dirty="0"/>
              <a:t> The exact origin of the abacus has not yet emerged. </a:t>
            </a:r>
            <a:endParaRPr sz="2000" dirty="0"/>
          </a:p>
          <a:p>
            <a:pPr marL="0" lvl="0" indent="0" algn="l" rtl="0">
              <a:spcBef>
                <a:spcPts val="1000"/>
              </a:spcBef>
              <a:spcAft>
                <a:spcPts val="0"/>
              </a:spcAft>
              <a:buSzPts val="1120"/>
              <a:buNone/>
            </a:pPr>
            <a:r>
              <a:rPr lang="en-US" sz="2000" dirty="0"/>
              <a:t>It consists of rows of movable beads, or similar objects, strung on a wire. They represent digits. </a:t>
            </a:r>
            <a:endParaRPr sz="2000" dirty="0"/>
          </a:p>
          <a:p>
            <a:pPr marL="0" lvl="0" indent="0" algn="l" rtl="0">
              <a:spcBef>
                <a:spcPts val="1000"/>
              </a:spcBef>
              <a:spcAft>
                <a:spcPts val="0"/>
              </a:spcAft>
              <a:buSzPts val="1120"/>
              <a:buNone/>
            </a:pPr>
            <a:r>
              <a:rPr lang="en-US" sz="2000" dirty="0"/>
              <a:t>One of the two numbers is set up, and the beads are manipulated to perform an operation such as addition, or even a square or cubic root.</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5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 calcmode="lin" valueType="num">
                                      <p:cBhvr additive="base">
                                        <p:cTn id="12" dur="500" fill="hold"/>
                                        <p:tgtEl>
                                          <p:spTgt spid="1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5">
                                            <p:txEl>
                                              <p:pRg st="2" end="2"/>
                                            </p:txEl>
                                          </p:spTgt>
                                        </p:tgtEl>
                                        <p:attrNameLst>
                                          <p:attrName>style.visibility</p:attrName>
                                        </p:attrNameLst>
                                      </p:cBhvr>
                                      <p:to>
                                        <p:strVal val="visible"/>
                                      </p:to>
                                    </p:set>
                                    <p:animEffect transition="in" filter="fade">
                                      <p:cBhvr>
                                        <p:cTn id="18" dur="500"/>
                                        <p:tgtEl>
                                          <p:spTgt spid="15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5">
                                            <p:txEl>
                                              <p:pRg st="3" end="3"/>
                                            </p:txEl>
                                          </p:spTgt>
                                        </p:tgtEl>
                                        <p:attrNameLst>
                                          <p:attrName>style.visibility</p:attrName>
                                        </p:attrNameLst>
                                      </p:cBhvr>
                                      <p:to>
                                        <p:strVal val="visible"/>
                                      </p:to>
                                    </p:set>
                                    <p:animEffect transition="in" filter="fade">
                                      <p:cBhvr>
                                        <p:cTn id="23" dur="500"/>
                                        <p:tgtEl>
                                          <p:spTgt spid="15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5">
                                            <p:txEl>
                                              <p:pRg st="4" end="4"/>
                                            </p:txEl>
                                          </p:spTgt>
                                        </p:tgtEl>
                                        <p:attrNameLst>
                                          <p:attrName>style.visibility</p:attrName>
                                        </p:attrNameLst>
                                      </p:cBhvr>
                                      <p:to>
                                        <p:strVal val="visible"/>
                                      </p:to>
                                    </p:set>
                                    <p:animEffect transition="in" filter="fade">
                                      <p:cBhvr>
                                        <p:cTn id="28" dur="500"/>
                                        <p:tgtEl>
                                          <p:spTgt spid="15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5">
                                            <p:txEl>
                                              <p:pRg st="5" end="5"/>
                                            </p:txEl>
                                          </p:spTgt>
                                        </p:tgtEl>
                                        <p:attrNameLst>
                                          <p:attrName>style.visibility</p:attrName>
                                        </p:attrNameLst>
                                      </p:cBhvr>
                                      <p:to>
                                        <p:strVal val="visible"/>
                                      </p:to>
                                    </p:set>
                                    <p:animEffect transition="in" filter="fade">
                                      <p:cBhvr>
                                        <p:cTn id="33" dur="500"/>
                                        <p:tgtEl>
                                          <p:spTgt spid="1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
          <p:cNvSpPr txBox="1">
            <a:spLocks noGrp="1"/>
          </p:cNvSpPr>
          <p:nvPr>
            <p:ph type="title"/>
          </p:nvPr>
        </p:nvSpPr>
        <p:spPr>
          <a:xfrm>
            <a:off x="0" y="0"/>
            <a:ext cx="3932237" cy="771099"/>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3600"/>
              <a:buFont typeface="Century Gothic"/>
              <a:buNone/>
            </a:pPr>
            <a:r>
              <a:rPr lang="en-US" dirty="0"/>
              <a:t>2.Napier’s Bone</a:t>
            </a:r>
            <a:endParaRPr dirty="0"/>
          </a:p>
        </p:txBody>
      </p:sp>
      <p:pic>
        <p:nvPicPr>
          <p:cNvPr id="161" name="Google Shape;161;p3"/>
          <p:cNvPicPr preferRelativeResize="0">
            <a:picLocks noGrp="1"/>
          </p:cNvPicPr>
          <p:nvPr>
            <p:ph idx="1"/>
          </p:nvPr>
        </p:nvPicPr>
        <p:blipFill rotWithShape="1">
          <a:blip r:embed="rId3">
            <a:alphaModFix/>
          </a:blip>
          <a:stretch/>
        </p:blipFill>
        <p:spPr>
          <a:xfrm>
            <a:off x="7140575" y="1419367"/>
            <a:ext cx="3422792" cy="3019283"/>
          </a:xfrm>
          <a:prstGeom prst="roundRect">
            <a:avLst>
              <a:gd name="adj" fmla="val 1858"/>
            </a:avLst>
          </a:prstGeom>
          <a:noFill/>
          <a:ln>
            <a:noFill/>
          </a:ln>
          <a:effectLst>
            <a:outerShdw blurRad="50800" dist="50800" dir="5400000" algn="tl" rotWithShape="0">
              <a:srgbClr val="000000">
                <a:alpha val="42745"/>
              </a:srgbClr>
            </a:outerShdw>
          </a:effectLst>
        </p:spPr>
      </p:pic>
      <p:sp>
        <p:nvSpPr>
          <p:cNvPr id="162" name="Google Shape;162;p3"/>
          <p:cNvSpPr txBox="1">
            <a:spLocks noGrp="1"/>
          </p:cNvSpPr>
          <p:nvPr>
            <p:ph type="body" sz="half" idx="2"/>
          </p:nvPr>
        </p:nvSpPr>
        <p:spPr>
          <a:xfrm>
            <a:off x="0" y="1006522"/>
            <a:ext cx="5677469" cy="5285095"/>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SzPct val="80000"/>
              <a:buNone/>
            </a:pPr>
            <a:r>
              <a:rPr lang="en-US" sz="2400" b="1" dirty="0"/>
              <a:t>Napier's bones</a:t>
            </a:r>
            <a:r>
              <a:rPr lang="en-US" sz="2400" dirty="0"/>
              <a:t> is a manually-operated calculating device created by John Napier of </a:t>
            </a:r>
            <a:r>
              <a:rPr lang="en-US" sz="2400" dirty="0" err="1" smtClean="0"/>
              <a:t>Merchiston</a:t>
            </a:r>
            <a:r>
              <a:rPr lang="en-US" sz="2400" dirty="0" smtClean="0"/>
              <a:t>,</a:t>
            </a:r>
            <a:r>
              <a:rPr lang="en-US" sz="2400" dirty="0"/>
              <a:t> </a:t>
            </a:r>
            <a:endParaRPr lang="en-US" sz="2400" dirty="0" smtClean="0"/>
          </a:p>
          <a:p>
            <a:pPr marL="0" lvl="0" indent="0" algn="l" rtl="0">
              <a:spcBef>
                <a:spcPts val="0"/>
              </a:spcBef>
              <a:spcAft>
                <a:spcPts val="0"/>
              </a:spcAft>
              <a:buSzPct val="80000"/>
              <a:buNone/>
            </a:pPr>
            <a:r>
              <a:rPr lang="en-US" sz="2400" dirty="0" smtClean="0"/>
              <a:t>Scotland</a:t>
            </a:r>
            <a:r>
              <a:rPr lang="en-US" sz="2400" dirty="0"/>
              <a:t> for the calculation of products and quotients of numbers. </a:t>
            </a:r>
            <a:endParaRPr dirty="0"/>
          </a:p>
          <a:p>
            <a:pPr marL="0" lvl="0" indent="0" algn="l" rtl="0">
              <a:spcBef>
                <a:spcPts val="1000"/>
              </a:spcBef>
              <a:spcAft>
                <a:spcPts val="0"/>
              </a:spcAft>
              <a:buSzPct val="80000"/>
              <a:buNone/>
            </a:pPr>
            <a:r>
              <a:rPr lang="en-US" sz="2400" dirty="0"/>
              <a:t>The method was based on lattice multiplication, and also called </a:t>
            </a:r>
            <a:r>
              <a:rPr lang="en-US" sz="2400" i="1" dirty="0" err="1" smtClean="0"/>
              <a:t>rabdology</a:t>
            </a:r>
            <a:r>
              <a:rPr lang="en-US" sz="2400" dirty="0" smtClean="0"/>
              <a:t>, </a:t>
            </a:r>
            <a:r>
              <a:rPr lang="en-US" sz="2400" dirty="0"/>
              <a:t>a word invented by Napier. </a:t>
            </a:r>
            <a:endParaRPr dirty="0"/>
          </a:p>
          <a:p>
            <a:pPr marL="0" lvl="0" indent="0" algn="l" rtl="0">
              <a:spcBef>
                <a:spcPts val="1000"/>
              </a:spcBef>
              <a:spcAft>
                <a:spcPts val="0"/>
              </a:spcAft>
              <a:buSzPct val="80000"/>
              <a:buNone/>
            </a:pPr>
            <a:r>
              <a:rPr lang="en-US" sz="2400" dirty="0"/>
              <a:t>Napier published his version in 1617.</a:t>
            </a:r>
            <a:endParaRPr sz="2400" baseline="30000" dirty="0"/>
          </a:p>
          <a:p>
            <a:pPr marL="0" lvl="0" indent="0" algn="l" rtl="0">
              <a:spcBef>
                <a:spcPts val="1000"/>
              </a:spcBef>
              <a:spcAft>
                <a:spcPts val="0"/>
              </a:spcAft>
              <a:buSzPct val="80000"/>
              <a:buNone/>
            </a:pPr>
            <a:r>
              <a:rPr lang="en-US" sz="2400" baseline="30000" dirty="0"/>
              <a:t>]</a:t>
            </a:r>
            <a:r>
              <a:rPr lang="en-US" sz="2400" dirty="0"/>
              <a:t> It was printed in Edinburgh and dedicated to his patron Alexander Seton.</a:t>
            </a:r>
            <a:endParaRPr dirty="0"/>
          </a:p>
          <a:p>
            <a:pPr marL="0" lvl="0" indent="0" algn="l" rtl="0">
              <a:spcBef>
                <a:spcPts val="1000"/>
              </a:spcBef>
              <a:spcAft>
                <a:spcPts val="0"/>
              </a:spcAft>
              <a:buSzPct val="80000"/>
              <a:buNone/>
            </a:pPr>
            <a:r>
              <a:rPr lang="en-US" sz="2400" dirty="0"/>
              <a:t>Using the multiplication tables embedded in the rods, multiplication can be reduced to addition operations and division to subtractions. </a:t>
            </a:r>
            <a:endParaRPr dirty="0"/>
          </a:p>
          <a:p>
            <a:pPr marL="0" lvl="0" indent="0" algn="l" rtl="0">
              <a:spcBef>
                <a:spcPts val="1000"/>
              </a:spcBef>
              <a:spcAft>
                <a:spcPts val="0"/>
              </a:spcAft>
              <a:buSzPct val="80000"/>
              <a:buNone/>
            </a:pPr>
            <a:r>
              <a:rPr lang="en-US" sz="2400" dirty="0"/>
              <a:t>Advanced use of the rods can extract square roots. </a:t>
            </a:r>
            <a:endParaRPr dirty="0"/>
          </a:p>
          <a:p>
            <a:pPr marL="0" lvl="0" indent="0" algn="l" rtl="0">
              <a:spcBef>
                <a:spcPts val="1000"/>
              </a:spcBef>
              <a:spcAft>
                <a:spcPts val="0"/>
              </a:spcAft>
              <a:buSzPct val="80000"/>
              <a:buNone/>
            </a:pPr>
            <a:r>
              <a:rPr lang="en-US" sz="2400" dirty="0"/>
              <a:t>Napier's bones are not the same as logarithms, with which Napier's name is also associated, but are based on dissected multiplication tables</a:t>
            </a:r>
            <a:endParaRPr dirty="0"/>
          </a:p>
          <a:p>
            <a:pPr marL="0" lvl="0" indent="0" algn="l" rtl="0">
              <a:spcBef>
                <a:spcPts val="1000"/>
              </a:spcBef>
              <a:spcAft>
                <a:spcPts val="0"/>
              </a:spcAft>
              <a:buSzPct val="80000"/>
              <a:buNone/>
            </a:pPr>
            <a:endParaRPr sz="2400" dirty="0"/>
          </a:p>
          <a:p>
            <a:pPr marL="0" lvl="0" indent="0" algn="l" rtl="0">
              <a:spcBef>
                <a:spcPts val="1000"/>
              </a:spcBef>
              <a:spcAft>
                <a:spcPts val="0"/>
              </a:spcAft>
              <a:buSzPct val="80000"/>
              <a:buNone/>
            </a:pPr>
            <a:endParaRPr sz="24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 calcmode="lin" valueType="num">
                                      <p:cBhvr additive="base">
                                        <p:cTn id="7" dur="500"/>
                                        <p:tgtEl>
                                          <p:spTgt spid="1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2">
                                            <p:txEl>
                                              <p:pRg st="1" end="1"/>
                                            </p:txEl>
                                          </p:spTgt>
                                        </p:tgtEl>
                                        <p:attrNameLst>
                                          <p:attrName>style.visibility</p:attrName>
                                        </p:attrNameLst>
                                      </p:cBhvr>
                                      <p:to>
                                        <p:strVal val="visible"/>
                                      </p:to>
                                    </p:set>
                                    <p:anim calcmode="lin" valueType="num">
                                      <p:cBhvr additive="base">
                                        <p:cTn id="12" dur="500"/>
                                        <p:tgtEl>
                                          <p:spTgt spid="16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2">
                                            <p:txEl>
                                              <p:pRg st="2" end="2"/>
                                            </p:txEl>
                                          </p:spTgt>
                                        </p:tgtEl>
                                        <p:attrNameLst>
                                          <p:attrName>style.visibility</p:attrName>
                                        </p:attrNameLst>
                                      </p:cBhvr>
                                      <p:to>
                                        <p:strVal val="visible"/>
                                      </p:to>
                                    </p:set>
                                    <p:anim calcmode="lin" valueType="num">
                                      <p:cBhvr additive="base">
                                        <p:cTn id="17" dur="500"/>
                                        <p:tgtEl>
                                          <p:spTgt spid="16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2">
                                            <p:txEl>
                                              <p:pRg st="3" end="3"/>
                                            </p:txEl>
                                          </p:spTgt>
                                        </p:tgtEl>
                                        <p:attrNameLst>
                                          <p:attrName>style.visibility</p:attrName>
                                        </p:attrNameLst>
                                      </p:cBhvr>
                                      <p:to>
                                        <p:strVal val="visible"/>
                                      </p:to>
                                    </p:set>
                                    <p:anim calcmode="lin" valueType="num">
                                      <p:cBhvr additive="base">
                                        <p:cTn id="22" dur="500"/>
                                        <p:tgtEl>
                                          <p:spTgt spid="16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2">
                                            <p:txEl>
                                              <p:pRg st="4" end="4"/>
                                            </p:txEl>
                                          </p:spTgt>
                                        </p:tgtEl>
                                        <p:attrNameLst>
                                          <p:attrName>style.visibility</p:attrName>
                                        </p:attrNameLst>
                                      </p:cBhvr>
                                      <p:to>
                                        <p:strVal val="visible"/>
                                      </p:to>
                                    </p:set>
                                    <p:anim calcmode="lin" valueType="num">
                                      <p:cBhvr additive="base">
                                        <p:cTn id="27" dur="500"/>
                                        <p:tgtEl>
                                          <p:spTgt spid="16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2">
                                            <p:txEl>
                                              <p:pRg st="5" end="5"/>
                                            </p:txEl>
                                          </p:spTgt>
                                        </p:tgtEl>
                                        <p:attrNameLst>
                                          <p:attrName>style.visibility</p:attrName>
                                        </p:attrNameLst>
                                      </p:cBhvr>
                                      <p:to>
                                        <p:strVal val="visible"/>
                                      </p:to>
                                    </p:set>
                                    <p:anim calcmode="lin" valueType="num">
                                      <p:cBhvr additive="base">
                                        <p:cTn id="32" dur="500"/>
                                        <p:tgtEl>
                                          <p:spTgt spid="16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2">
                                            <p:txEl>
                                              <p:pRg st="6" end="6"/>
                                            </p:txEl>
                                          </p:spTgt>
                                        </p:tgtEl>
                                        <p:attrNameLst>
                                          <p:attrName>style.visibility</p:attrName>
                                        </p:attrNameLst>
                                      </p:cBhvr>
                                      <p:to>
                                        <p:strVal val="visible"/>
                                      </p:to>
                                    </p:set>
                                    <p:anim calcmode="lin" valueType="num">
                                      <p:cBhvr additive="base">
                                        <p:cTn id="37" dur="500"/>
                                        <p:tgtEl>
                                          <p:spTgt spid="16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2">
                                            <p:txEl>
                                              <p:pRg st="7" end="7"/>
                                            </p:txEl>
                                          </p:spTgt>
                                        </p:tgtEl>
                                        <p:attrNameLst>
                                          <p:attrName>style.visibility</p:attrName>
                                        </p:attrNameLst>
                                      </p:cBhvr>
                                      <p:to>
                                        <p:strVal val="visible"/>
                                      </p:to>
                                    </p:set>
                                    <p:anim calcmode="lin" valueType="num">
                                      <p:cBhvr additive="base">
                                        <p:cTn id="42" dur="500"/>
                                        <p:tgtEl>
                                          <p:spTgt spid="16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0" y="0"/>
            <a:ext cx="3932237" cy="716507"/>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3600"/>
              <a:buFont typeface="Century Gothic"/>
              <a:buNone/>
            </a:pPr>
            <a:r>
              <a:rPr lang="en-US" dirty="0"/>
              <a:t>3.SLIDE RULE</a:t>
            </a:r>
            <a:endParaRPr dirty="0"/>
          </a:p>
        </p:txBody>
      </p:sp>
      <p:pic>
        <p:nvPicPr>
          <p:cNvPr id="168" name="Google Shape;168;p4"/>
          <p:cNvPicPr preferRelativeResize="0">
            <a:picLocks noGrp="1"/>
          </p:cNvPicPr>
          <p:nvPr>
            <p:ph idx="1"/>
          </p:nvPr>
        </p:nvPicPr>
        <p:blipFill rotWithShape="1">
          <a:blip r:embed="rId3">
            <a:alphaModFix/>
          </a:blip>
          <a:stretch/>
        </p:blipFill>
        <p:spPr>
          <a:xfrm>
            <a:off x="6959600" y="2101755"/>
            <a:ext cx="4149678" cy="2538483"/>
          </a:xfrm>
          <a:prstGeom prst="roundRect">
            <a:avLst>
              <a:gd name="adj" fmla="val 1858"/>
            </a:avLst>
          </a:prstGeom>
          <a:noFill/>
          <a:ln>
            <a:noFill/>
          </a:ln>
          <a:effectLst>
            <a:outerShdw blurRad="50800" dist="50800" dir="5400000" algn="tl" rotWithShape="0">
              <a:srgbClr val="000000">
                <a:alpha val="42745"/>
              </a:srgbClr>
            </a:outerShdw>
          </a:effectLst>
        </p:spPr>
      </p:pic>
      <p:sp>
        <p:nvSpPr>
          <p:cNvPr id="169" name="Google Shape;169;p4"/>
          <p:cNvSpPr txBox="1">
            <a:spLocks noGrp="1"/>
          </p:cNvSpPr>
          <p:nvPr>
            <p:ph type="body" sz="half" idx="2"/>
          </p:nvPr>
        </p:nvSpPr>
        <p:spPr>
          <a:xfrm>
            <a:off x="0" y="1057701"/>
            <a:ext cx="5049672" cy="532945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80000"/>
              <a:buNone/>
            </a:pPr>
            <a:r>
              <a:rPr lang="en-US" sz="2400" dirty="0"/>
              <a:t>The English mathematician and clergyman Reverend William </a:t>
            </a:r>
            <a:r>
              <a:rPr lang="en-US" sz="2400" dirty="0" err="1"/>
              <a:t>Oughtred</a:t>
            </a:r>
            <a:r>
              <a:rPr lang="en-US" sz="2400" dirty="0"/>
              <a:t> and others developed the slide rule in the 17th century based on the emerging work on logarithms by John Napier</a:t>
            </a:r>
            <a:endParaRPr dirty="0"/>
          </a:p>
          <a:p>
            <a:pPr marL="0" lvl="0" indent="0" algn="l" rtl="0">
              <a:spcBef>
                <a:spcPts val="1000"/>
              </a:spcBef>
              <a:spcAft>
                <a:spcPts val="0"/>
              </a:spcAft>
              <a:buSzPct val="80000"/>
              <a:buNone/>
            </a:pPr>
            <a:r>
              <a:rPr lang="en-US" sz="2400" dirty="0"/>
              <a:t> Before the advent of the electronic calculator, it was the most commonly used calculation tool in science and engineering.</a:t>
            </a:r>
            <a:endParaRPr dirty="0"/>
          </a:p>
          <a:p>
            <a:pPr marL="0" lvl="0" indent="0" algn="l" rtl="0">
              <a:spcBef>
                <a:spcPts val="1000"/>
              </a:spcBef>
              <a:spcAft>
                <a:spcPts val="0"/>
              </a:spcAft>
              <a:buSzPct val="80000"/>
              <a:buNone/>
            </a:pPr>
            <a:r>
              <a:rPr lang="en-US" sz="2400" dirty="0"/>
              <a:t>The slide rule's ease of use, ready availability, and low cost caused its use to continue to grow through the 1950s and 1960s, even as electronic computers were being gradually introduced. </a:t>
            </a:r>
            <a:endParaRPr sz="2400" dirty="0"/>
          </a:p>
          <a:p>
            <a:pPr marL="0" lvl="0" indent="0" algn="l" rtl="0">
              <a:spcBef>
                <a:spcPts val="1000"/>
              </a:spcBef>
              <a:spcAft>
                <a:spcPts val="0"/>
              </a:spcAft>
              <a:buSzPct val="80000"/>
              <a:buNone/>
            </a:pPr>
            <a:r>
              <a:rPr lang="en-US" sz="2400" dirty="0"/>
              <a:t>The introduction of the handheld electronic scientific calculator around 1974 made slide rules largely obsolete, and most suppliers left the business.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69">
                                            <p:txEl>
                                              <p:pRg st="0" end="0"/>
                                            </p:txEl>
                                          </p:spTgt>
                                        </p:tgtEl>
                                      </p:cBhvr>
                                    </p:animEffect>
                                    <p:set>
                                      <p:cBhvr>
                                        <p:cTn id="7" dur="1" fill="hold">
                                          <p:stCondLst>
                                            <p:cond delay="2000"/>
                                          </p:stCondLst>
                                        </p:cTn>
                                        <p:tgtEl>
                                          <p:spTgt spid="169">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169">
                                            <p:txEl>
                                              <p:pRg st="1" end="1"/>
                                            </p:txEl>
                                          </p:spTgt>
                                        </p:tgtEl>
                                      </p:cBhvr>
                                    </p:animEffect>
                                    <p:set>
                                      <p:cBhvr>
                                        <p:cTn id="12" dur="1" fill="hold">
                                          <p:stCondLst>
                                            <p:cond delay="2000"/>
                                          </p:stCondLst>
                                        </p:cTn>
                                        <p:tgtEl>
                                          <p:spTgt spid="169">
                                            <p:txEl>
                                              <p:pRg st="1" end="1"/>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000"/>
                                        <p:tgtEl>
                                          <p:spTgt spid="169">
                                            <p:txEl>
                                              <p:pRg st="2" end="2"/>
                                            </p:txEl>
                                          </p:spTgt>
                                        </p:tgtEl>
                                      </p:cBhvr>
                                    </p:animEffect>
                                    <p:set>
                                      <p:cBhvr>
                                        <p:cTn id="17" dur="1" fill="hold">
                                          <p:stCondLst>
                                            <p:cond delay="2000"/>
                                          </p:stCondLst>
                                        </p:cTn>
                                        <p:tgtEl>
                                          <p:spTgt spid="169">
                                            <p:txEl>
                                              <p:pRg st="2" end="2"/>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169">
                                            <p:txEl>
                                              <p:pRg st="3" end="3"/>
                                            </p:txEl>
                                          </p:spTgt>
                                        </p:tgtEl>
                                      </p:cBhvr>
                                    </p:animEffect>
                                    <p:set>
                                      <p:cBhvr>
                                        <p:cTn id="22" dur="1" fill="hold">
                                          <p:stCondLst>
                                            <p:cond delay="2000"/>
                                          </p:stCondLst>
                                        </p:cTn>
                                        <p:tgtEl>
                                          <p:spTgt spid="169">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5"/>
          <p:cNvSpPr txBox="1">
            <a:spLocks noGrp="1"/>
          </p:cNvSpPr>
          <p:nvPr>
            <p:ph type="title"/>
          </p:nvPr>
        </p:nvSpPr>
        <p:spPr>
          <a:xfrm>
            <a:off x="0" y="0"/>
            <a:ext cx="3932237" cy="730155"/>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ct val="100000"/>
              <a:buFont typeface="Century Gothic"/>
              <a:buNone/>
            </a:pPr>
            <a:r>
              <a:rPr lang="en-US" dirty="0"/>
              <a:t>4.PASCALINE</a:t>
            </a:r>
            <a:endParaRPr dirty="0"/>
          </a:p>
        </p:txBody>
      </p:sp>
      <p:pic>
        <p:nvPicPr>
          <p:cNvPr id="175" name="Google Shape;175;p5"/>
          <p:cNvPicPr preferRelativeResize="0">
            <a:picLocks noGrp="1"/>
          </p:cNvPicPr>
          <p:nvPr>
            <p:ph idx="1"/>
          </p:nvPr>
        </p:nvPicPr>
        <p:blipFill rotWithShape="1">
          <a:blip r:embed="rId3">
            <a:alphaModFix/>
          </a:blip>
          <a:stretch/>
        </p:blipFill>
        <p:spPr>
          <a:xfrm>
            <a:off x="6737824" y="1446664"/>
            <a:ext cx="3470701" cy="3521122"/>
          </a:xfrm>
          <a:prstGeom prst="roundRect">
            <a:avLst>
              <a:gd name="adj" fmla="val 1858"/>
            </a:avLst>
          </a:prstGeom>
          <a:noFill/>
          <a:ln>
            <a:noFill/>
          </a:ln>
          <a:effectLst>
            <a:outerShdw blurRad="50800" dist="50800" dir="5400000" algn="tl" rotWithShape="0">
              <a:srgbClr val="000000">
                <a:alpha val="42745"/>
              </a:srgbClr>
            </a:outerShdw>
          </a:effectLst>
        </p:spPr>
      </p:pic>
      <p:sp>
        <p:nvSpPr>
          <p:cNvPr id="176" name="Google Shape;176;p5"/>
          <p:cNvSpPr txBox="1">
            <a:spLocks noGrp="1"/>
          </p:cNvSpPr>
          <p:nvPr>
            <p:ph type="body" sz="half" idx="2"/>
          </p:nvPr>
        </p:nvSpPr>
        <p:spPr>
          <a:xfrm>
            <a:off x="130104" y="897340"/>
            <a:ext cx="5410887" cy="585830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ct val="80000"/>
              <a:buNone/>
            </a:pPr>
            <a:r>
              <a:rPr lang="en-US" sz="2400" dirty="0"/>
              <a:t>Blaise Pascal began to work on his calculator in 1642, when he was 18 years old.</a:t>
            </a:r>
            <a:endParaRPr dirty="0"/>
          </a:p>
          <a:p>
            <a:pPr marL="0" lvl="0" indent="0" algn="l" rtl="0">
              <a:spcBef>
                <a:spcPts val="1000"/>
              </a:spcBef>
              <a:spcAft>
                <a:spcPts val="0"/>
              </a:spcAft>
              <a:buSzPct val="80000"/>
              <a:buNone/>
            </a:pPr>
            <a:r>
              <a:rPr lang="en-US" sz="2400" dirty="0"/>
              <a:t>He had been assisting his father, who worked as a tax commissioner, and sought to produce a device which could reduce some of his workload.</a:t>
            </a:r>
            <a:endParaRPr dirty="0"/>
          </a:p>
          <a:p>
            <a:pPr marL="0" lvl="0" indent="0" algn="l" rtl="0">
              <a:spcBef>
                <a:spcPts val="1000"/>
              </a:spcBef>
              <a:spcAft>
                <a:spcPts val="0"/>
              </a:spcAft>
              <a:buSzPct val="80000"/>
              <a:buNone/>
            </a:pPr>
            <a:r>
              <a:rPr lang="en-US" sz="2400" dirty="0"/>
              <a:t> Pascal received a Royal Privilege in 1649 that granted him exclusive rights to make and sell calculating machines in France. </a:t>
            </a:r>
            <a:endParaRPr sz="2400" dirty="0"/>
          </a:p>
          <a:p>
            <a:pPr marL="0" lvl="0" indent="0" algn="l" rtl="0">
              <a:spcBef>
                <a:spcPts val="1000"/>
              </a:spcBef>
              <a:spcAft>
                <a:spcPts val="0"/>
              </a:spcAft>
              <a:buSzPct val="80000"/>
              <a:buNone/>
            </a:pPr>
            <a:r>
              <a:rPr lang="en-US" sz="2400" dirty="0"/>
              <a:t>This was a major influence on the next mechanical calculator design made by Tom Monaghan.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10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10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10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1000"/>
                                        <p:tgtEl>
                                          <p:spTgt spid="1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3932237" cy="750627"/>
          </a:xfrm>
        </p:spPr>
        <p:txBody>
          <a:bodyPr/>
          <a:lstStyle/>
          <a:p>
            <a:r>
              <a:rPr lang="en-US" dirty="0" smtClean="0"/>
              <a:t>5.STEPPED RECKONER</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8287" y="1064526"/>
            <a:ext cx="4725229" cy="3971497"/>
          </a:xfrm>
        </p:spPr>
      </p:pic>
      <p:sp>
        <p:nvSpPr>
          <p:cNvPr id="7" name="Text Placeholder 6"/>
          <p:cNvSpPr>
            <a:spLocks noGrp="1"/>
          </p:cNvSpPr>
          <p:nvPr>
            <p:ph type="body" sz="half" idx="2"/>
          </p:nvPr>
        </p:nvSpPr>
        <p:spPr>
          <a:xfrm>
            <a:off x="0" y="1064526"/>
            <a:ext cx="4722125" cy="5363570"/>
          </a:xfrm>
        </p:spPr>
        <p:txBody>
          <a:bodyPr>
            <a:normAutofit lnSpcReduction="10000"/>
          </a:bodyPr>
          <a:lstStyle/>
          <a:p>
            <a:r>
              <a:rPr lang="en-US" sz="2000" dirty="0"/>
              <a:t>The </a:t>
            </a:r>
            <a:r>
              <a:rPr lang="en-US" sz="2000" b="1" dirty="0"/>
              <a:t>stepped reckoner</a:t>
            </a:r>
            <a:r>
              <a:rPr lang="en-US" sz="2000" dirty="0"/>
              <a:t> or </a:t>
            </a:r>
            <a:r>
              <a:rPr lang="en-US" sz="2000" b="1" dirty="0"/>
              <a:t>Leibniz calculator</a:t>
            </a:r>
            <a:r>
              <a:rPr lang="en-US" sz="2000" dirty="0"/>
              <a:t> was a mechanical calculator invented by the German mathematician Gottfried Wilhelm Leibniz around 1672 and completed in </a:t>
            </a:r>
            <a:r>
              <a:rPr lang="en-US" sz="2000" dirty="0" smtClean="0"/>
              <a:t>1694.</a:t>
            </a:r>
          </a:p>
          <a:p>
            <a:r>
              <a:rPr lang="en-US" sz="2000" dirty="0" smtClean="0"/>
              <a:t>The </a:t>
            </a:r>
            <a:r>
              <a:rPr lang="en-US" sz="2000" dirty="0"/>
              <a:t>name comes from the translation of the German term for its operating mechanism, </a:t>
            </a:r>
            <a:r>
              <a:rPr lang="en-US" sz="2000" i="1" dirty="0" err="1"/>
              <a:t>Staffelwalze</a:t>
            </a:r>
            <a:r>
              <a:rPr lang="en-US" sz="2000" dirty="0"/>
              <a:t>, meaning "stepped drum". </a:t>
            </a:r>
            <a:endParaRPr lang="en-US" sz="2000" dirty="0" smtClean="0"/>
          </a:p>
          <a:p>
            <a:r>
              <a:rPr lang="en-US" sz="2000" dirty="0" smtClean="0"/>
              <a:t>It </a:t>
            </a:r>
            <a:r>
              <a:rPr lang="en-US" sz="2000" dirty="0"/>
              <a:t>was the first calculator that could perform all four arithmetic operations</a:t>
            </a:r>
            <a:r>
              <a:rPr lang="en-US" sz="2000" dirty="0" smtClean="0"/>
              <a:t>.</a:t>
            </a:r>
            <a:endParaRPr lang="en-US" sz="2000" dirty="0"/>
          </a:p>
          <a:p>
            <a:r>
              <a:rPr lang="en-US" sz="2000" dirty="0"/>
              <a:t>Its intricate precision </a:t>
            </a:r>
            <a:r>
              <a:rPr lang="en-US" sz="2000" dirty="0" err="1"/>
              <a:t>gearwork</a:t>
            </a:r>
            <a:r>
              <a:rPr lang="en-US" sz="2000" dirty="0"/>
              <a:t>, however, was somewhat beyond the fabrication technology of the time; mechanical problems, in addition to a design flaw in the carry mechanism, prevented the machines from working reliably</a:t>
            </a:r>
            <a:r>
              <a:rPr lang="en-US" sz="2000" dirty="0" smtClean="0"/>
              <a:t>.</a:t>
            </a:r>
            <a:endParaRPr lang="en-US" sz="2000" dirty="0"/>
          </a:p>
          <a:p>
            <a:endParaRPr lang="en-US" dirty="0"/>
          </a:p>
        </p:txBody>
      </p:sp>
    </p:spTree>
    <p:extLst>
      <p:ext uri="{BB962C8B-B14F-4D97-AF65-F5344CB8AC3E}">
        <p14:creationId xmlns:p14="http://schemas.microsoft.com/office/powerpoint/2010/main" val="3514821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932237" cy="757451"/>
          </a:xfrm>
        </p:spPr>
        <p:txBody>
          <a:bodyPr/>
          <a:lstStyle/>
          <a:p>
            <a:r>
              <a:rPr lang="en-US" dirty="0" smtClean="0"/>
              <a:t>6.ANALYTICAL ENGINE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2121" y="1014720"/>
            <a:ext cx="3655218" cy="4873625"/>
          </a:xfrm>
        </p:spPr>
      </p:pic>
      <p:sp>
        <p:nvSpPr>
          <p:cNvPr id="4" name="Text Placeholder 3"/>
          <p:cNvSpPr>
            <a:spLocks noGrp="1"/>
          </p:cNvSpPr>
          <p:nvPr>
            <p:ph type="body" sz="half" idx="2"/>
          </p:nvPr>
        </p:nvSpPr>
        <p:spPr>
          <a:xfrm>
            <a:off x="15330" y="757451"/>
            <a:ext cx="4979751" cy="6100549"/>
          </a:xfrm>
        </p:spPr>
        <p:txBody>
          <a:bodyPr>
            <a:noAutofit/>
          </a:bodyPr>
          <a:lstStyle/>
          <a:p>
            <a:r>
              <a:rPr lang="en-US" sz="2000" dirty="0"/>
              <a:t>The </a:t>
            </a:r>
            <a:r>
              <a:rPr lang="en-US" sz="2000" b="1" dirty="0"/>
              <a:t>Analytical Engine</a:t>
            </a:r>
            <a:r>
              <a:rPr lang="en-US" sz="2000" dirty="0"/>
              <a:t> was a proposed mechanical general-purpose computer designed by English mathematician and computer pioneer Charles </a:t>
            </a:r>
            <a:r>
              <a:rPr lang="en-US" sz="2000" dirty="0" smtClean="0"/>
              <a:t>Babbage.</a:t>
            </a:r>
            <a:endParaRPr lang="en-US" sz="2000" baseline="30000" dirty="0"/>
          </a:p>
          <a:p>
            <a:r>
              <a:rPr lang="en-US" sz="2000" dirty="0" smtClean="0"/>
              <a:t>It </a:t>
            </a:r>
            <a:r>
              <a:rPr lang="en-US" sz="2000" dirty="0"/>
              <a:t>was first described in 1837 as the successor to Babbage's difference engine, which was a design for a simpler mechanical calculator</a:t>
            </a:r>
            <a:r>
              <a:rPr lang="en-US" sz="2000" dirty="0" smtClean="0"/>
              <a:t>.</a:t>
            </a:r>
            <a:endParaRPr lang="en-US" sz="2000" dirty="0"/>
          </a:p>
          <a:p>
            <a:r>
              <a:rPr lang="en-US" sz="2000" dirty="0"/>
              <a:t>The Analytical Engine incorporated an arithmetic logic unit, control flow in the form of conditional branching and loops, and integrated memory, making it the first design for a general-purpose computer that could be described in modern terms as Turing-complete</a:t>
            </a:r>
            <a:r>
              <a:rPr lang="en-US" sz="2000" dirty="0" smtClean="0"/>
              <a:t>.</a:t>
            </a:r>
          </a:p>
          <a:p>
            <a:r>
              <a:rPr lang="en-US" sz="2000" dirty="0" smtClean="0"/>
              <a:t>In </a:t>
            </a:r>
            <a:r>
              <a:rPr lang="en-US" sz="2000" dirty="0"/>
              <a:t>other words, the structure of the Analytical Engine was essentially the same as that which has dominated computer design in the electronic </a:t>
            </a:r>
            <a:r>
              <a:rPr lang="en-US" sz="2000" dirty="0" smtClean="0"/>
              <a:t>era.</a:t>
            </a:r>
            <a:endParaRPr lang="en-US" sz="2000" baseline="30000" dirty="0"/>
          </a:p>
          <a:p>
            <a:r>
              <a:rPr lang="en-US" sz="2000" dirty="0" smtClean="0"/>
              <a:t>The </a:t>
            </a:r>
            <a:r>
              <a:rPr lang="en-US" sz="2000" dirty="0"/>
              <a:t>Analytical Engine is one of the most successful achievements of Charles Babbage.</a:t>
            </a:r>
          </a:p>
          <a:p>
            <a:endParaRPr lang="en-US" sz="2000" dirty="0"/>
          </a:p>
        </p:txBody>
      </p:sp>
    </p:spTree>
    <p:extLst>
      <p:ext uri="{BB962C8B-B14F-4D97-AF65-F5344CB8AC3E}">
        <p14:creationId xmlns:p14="http://schemas.microsoft.com/office/powerpoint/2010/main" val="4723384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TotalTime>
  <Words>82</Words>
  <Application>Microsoft Office PowerPoint</Application>
  <PresentationFormat>Widescreen</PresentationFormat>
  <Paragraphs>39</Paragraphs>
  <Slides>7</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Century Gothic</vt:lpstr>
      <vt:lpstr>Calibri</vt:lpstr>
      <vt:lpstr>Arial</vt:lpstr>
      <vt:lpstr>Calibri Light</vt:lpstr>
      <vt:lpstr>Office Theme</vt:lpstr>
      <vt:lpstr>History and Generation of Computers</vt:lpstr>
      <vt:lpstr>HISTORTY</vt:lpstr>
      <vt:lpstr>2.Napier’s Bone</vt:lpstr>
      <vt:lpstr>3.SLIDE RULE</vt:lpstr>
      <vt:lpstr>4.PASCALINE</vt:lpstr>
      <vt:lpstr>5.STEPPED RECKONER</vt:lpstr>
      <vt:lpstr>6.ANALYTICAL ENGINE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and Generation of Computers</dc:title>
  <dc:creator>Admin</dc:creator>
  <cp:lastModifiedBy>Admin</cp:lastModifiedBy>
  <cp:revision>6</cp:revision>
  <dcterms:created xsi:type="dcterms:W3CDTF">2023-02-07T07:04:06Z</dcterms:created>
  <dcterms:modified xsi:type="dcterms:W3CDTF">2023-04-04T09:12:25Z</dcterms:modified>
</cp:coreProperties>
</file>